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0071100" cy="5664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0CA"/>
          </a:solidFill>
        </a:fill>
      </a:tcStyle>
    </a:wholeTbl>
    <a:band2H>
      <a:tcTxStyle b="def" i="def"/>
      <a:tcStyle>
        <a:tcBdr/>
        <a:fill>
          <a:solidFill>
            <a:srgbClr val="E7F0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CDCA"/>
          </a:solidFill>
        </a:fill>
      </a:tcStyle>
    </a:wholeTbl>
    <a:band2H>
      <a:tcTxStyle b="def" i="def"/>
      <a:tcStyle>
        <a:tcBdr/>
        <a:fill>
          <a:solidFill>
            <a:srgbClr val="F0E8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CBCB"/>
          </a:solidFill>
        </a:fill>
      </a:tcStyle>
    </a:wholeTbl>
    <a:band2H>
      <a:tcTxStyle b="def" i="def"/>
      <a:tcStyle>
        <a:tcBdr/>
        <a:fill>
          <a:solidFill>
            <a:srgbClr val="F5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504000" y="74160"/>
            <a:ext cx="9071641" cy="125028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504000" y="1326600"/>
            <a:ext cx="9071641" cy="3288241"/>
          </a:xfrm>
          <a:prstGeom prst="rect">
            <a:avLst/>
          </a:prstGeom>
        </p:spPr>
        <p:txBody>
          <a:bodyPr lIns="0" tIns="0" rIns="0" bIns="0"/>
          <a:lstStyle>
            <a:lvl1pPr marL="431999" indent="-323999">
              <a:spcBef>
                <a:spcPts val="1400"/>
              </a:spcBef>
              <a:buClr>
                <a:srgbClr val="000000"/>
              </a:buClr>
              <a:buSzPct val="45000"/>
              <a:buFontTx/>
              <a:buChar char="●"/>
              <a:defRPr sz="3200">
                <a:latin typeface="+mn-lt"/>
                <a:ea typeface="+mn-ea"/>
                <a:cs typeface="+mn-cs"/>
                <a:sym typeface="Arial"/>
              </a:defRPr>
            </a:lvl1pPr>
            <a:lvl2pPr marL="910285" indent="-370285">
              <a:spcBef>
                <a:spcPts val="1400"/>
              </a:spcBef>
              <a:buClr>
                <a:srgbClr val="000000"/>
              </a:buClr>
              <a:buSzPct val="75000"/>
              <a:buFontTx/>
              <a:buChar char="−"/>
              <a:defRPr sz="3200">
                <a:latin typeface="+mn-lt"/>
                <a:ea typeface="+mn-ea"/>
                <a:cs typeface="+mn-cs"/>
                <a:sym typeface="Arial"/>
              </a:defRPr>
            </a:lvl2pPr>
            <a:lvl3pPr marL="1392000" indent="-384000">
              <a:spcBef>
                <a:spcPts val="1400"/>
              </a:spcBef>
              <a:buClr>
                <a:srgbClr val="000000"/>
              </a:buClr>
              <a:buSzPct val="45000"/>
              <a:buFontTx/>
              <a:buChar char="●"/>
              <a:defRPr sz="3200">
                <a:latin typeface="+mn-lt"/>
                <a:ea typeface="+mn-ea"/>
                <a:cs typeface="+mn-cs"/>
                <a:sym typeface="Arial"/>
              </a:defRPr>
            </a:lvl3pPr>
            <a:lvl4pPr marL="1857599" indent="-345600">
              <a:spcBef>
                <a:spcPts val="1400"/>
              </a:spcBef>
              <a:buClr>
                <a:srgbClr val="000000"/>
              </a:buClr>
              <a:buSzPct val="75000"/>
              <a:buFontTx/>
              <a:buChar char="−"/>
              <a:defRPr sz="3200">
                <a:latin typeface="+mn-lt"/>
                <a:ea typeface="+mn-ea"/>
                <a:cs typeface="+mn-cs"/>
                <a:sym typeface="Arial"/>
              </a:defRPr>
            </a:lvl4pPr>
            <a:lvl5pPr marL="2289599" indent="-345600">
              <a:spcBef>
                <a:spcPts val="1400"/>
              </a:spcBef>
              <a:buClr>
                <a:srgbClr val="000000"/>
              </a:buClr>
              <a:buSzPct val="45000"/>
              <a:buFontTx/>
              <a:buChar char="●"/>
              <a:defRPr sz="32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9385139" y="5165280"/>
            <a:ext cx="190501" cy="1956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693737" y="377825"/>
            <a:ext cx="3251201" cy="1323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half" idx="1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Текст 3"/>
          <p:cNvSpPr/>
          <p:nvPr>
            <p:ph type="body" sz="quarter" idx="21"/>
          </p:nvPr>
        </p:nvSpPr>
        <p:spPr>
          <a:xfrm>
            <a:off x="693737" y="1701800"/>
            <a:ext cx="3251201" cy="315118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693737" y="377825"/>
            <a:ext cx="3251201" cy="1323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Рисунок 2"/>
          <p:cNvSpPr/>
          <p:nvPr>
            <p:ph type="pic" sz="half" idx="21"/>
          </p:nvPr>
        </p:nvSpPr>
        <p:spPr>
          <a:xfrm>
            <a:off x="4286250" y="815975"/>
            <a:ext cx="5102225" cy="40306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693737" y="1701800"/>
            <a:ext cx="3251201" cy="3151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478464" y="2885920"/>
            <a:ext cx="9097176" cy="443199"/>
          </a:xfrm>
          <a:prstGeom prst="rect">
            <a:avLst/>
          </a:prstGeom>
        </p:spPr>
        <p:txBody>
          <a:bodyPr lIns="0" tIns="0" rIns="0" bIns="0" anchor="ctr"/>
          <a:lstStyle>
            <a:lvl1pPr marL="431999" indent="-323999" algn="ctr">
              <a:spcBef>
                <a:spcPts val="1400"/>
              </a:spcBef>
              <a:buClr>
                <a:srgbClr val="000000"/>
              </a:buClr>
              <a:buSzPct val="45000"/>
              <a:buFontTx/>
              <a:buChar char="●"/>
              <a:defRPr sz="3200">
                <a:latin typeface="+mn-lt"/>
                <a:ea typeface="+mn-ea"/>
                <a:cs typeface="+mn-cs"/>
                <a:sym typeface="Arial"/>
              </a:defRPr>
            </a:lvl1pPr>
            <a:lvl2pPr marL="910285" indent="-370285" algn="ctr">
              <a:spcBef>
                <a:spcPts val="1400"/>
              </a:spcBef>
              <a:buClr>
                <a:srgbClr val="000000"/>
              </a:buClr>
              <a:buSzPct val="75000"/>
              <a:buFontTx/>
              <a:buChar char="−"/>
              <a:defRPr sz="3200">
                <a:latin typeface="+mn-lt"/>
                <a:ea typeface="+mn-ea"/>
                <a:cs typeface="+mn-cs"/>
                <a:sym typeface="Arial"/>
              </a:defRPr>
            </a:lvl2pPr>
            <a:lvl3pPr marL="1392000" indent="-384000" algn="ctr">
              <a:spcBef>
                <a:spcPts val="1400"/>
              </a:spcBef>
              <a:buClr>
                <a:srgbClr val="000000"/>
              </a:buClr>
              <a:buSzPct val="45000"/>
              <a:buFontTx/>
              <a:buChar char="●"/>
              <a:defRPr sz="3200">
                <a:latin typeface="+mn-lt"/>
                <a:ea typeface="+mn-ea"/>
                <a:cs typeface="+mn-cs"/>
                <a:sym typeface="Arial"/>
              </a:defRPr>
            </a:lvl3pPr>
            <a:lvl4pPr marL="1857599" indent="-345600" algn="ctr">
              <a:spcBef>
                <a:spcPts val="1400"/>
              </a:spcBef>
              <a:buClr>
                <a:srgbClr val="000000"/>
              </a:buClr>
              <a:buSzPct val="75000"/>
              <a:buFontTx/>
              <a:buChar char="−"/>
              <a:defRPr sz="3200">
                <a:latin typeface="+mn-lt"/>
                <a:ea typeface="+mn-ea"/>
                <a:cs typeface="+mn-cs"/>
                <a:sym typeface="Arial"/>
              </a:defRPr>
            </a:lvl4pPr>
            <a:lvl5pPr marL="2289599" indent="-345600" algn="ctr">
              <a:spcBef>
                <a:spcPts val="1400"/>
              </a:spcBef>
              <a:buClr>
                <a:srgbClr val="000000"/>
              </a:buClr>
              <a:buSzPct val="45000"/>
              <a:buFontTx/>
              <a:buChar char="●"/>
              <a:defRPr sz="32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4867698" y="5249874"/>
            <a:ext cx="2349924" cy="3048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1260475" y="928687"/>
            <a:ext cx="7559675" cy="19732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sz="quarter" idx="1"/>
          </p:nvPr>
        </p:nvSpPr>
        <p:spPr>
          <a:xfrm>
            <a:off x="1260475" y="2978150"/>
            <a:ext cx="7559675" cy="13700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687387" y="1414462"/>
            <a:ext cx="8694738" cy="23574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687387" y="3794125"/>
            <a:ext cx="8694738" cy="12414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half" idx="1"/>
          </p:nvPr>
        </p:nvSpPr>
        <p:spPr>
          <a:xfrm>
            <a:off x="693737" y="1509712"/>
            <a:ext cx="4270376" cy="359727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693737" y="301625"/>
            <a:ext cx="8694738" cy="10969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693737" y="1390650"/>
            <a:ext cx="4265614" cy="68103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Текст 4"/>
          <p:cNvSpPr/>
          <p:nvPr>
            <p:ph type="body" sz="quarter" idx="21"/>
          </p:nvPr>
        </p:nvSpPr>
        <p:spPr>
          <a:xfrm>
            <a:off x="5103812" y="1390650"/>
            <a:ext cx="4284663" cy="681039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93737" y="301625"/>
            <a:ext cx="8693151" cy="1096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93737" y="1509712"/>
            <a:ext cx="8693151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9113233" y="5272405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  <a:latin typeface="Aptos"/>
                <a:ea typeface="Aptos"/>
                <a:cs typeface="Aptos"/>
                <a:sym typeface="Apto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ptos"/>
          <a:ea typeface="Aptos"/>
          <a:cs typeface="Apto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Рисунок 16" descr="Рисунок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Рисунок 17" descr="Рисунок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8" descr="Рисунок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9" descr="Рисунок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Рисунок 20" descr="Рисунок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66" y="-2779"/>
            <a:ext cx="10079641" cy="5669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649" y="-3175"/>
            <a:ext cx="6619369" cy="567055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7"/>
          <p:cNvSpPr txBox="1"/>
          <p:nvPr/>
        </p:nvSpPr>
        <p:spPr>
          <a:xfrm>
            <a:off x="3725758" y="188386"/>
            <a:ext cx="5978382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solidFill>
                  <a:srgbClr val="38BDF8"/>
                </a:solidFill>
              </a:defRPr>
            </a:lvl1pPr>
          </a:lstStyle>
          <a:p>
            <a:pPr/>
            <a:r>
              <a:t>График 1: Средний рейтинг по месяцам</a:t>
            </a:r>
          </a:p>
        </p:txBody>
      </p:sp>
      <p:sp>
        <p:nvSpPr>
          <p:cNvPr id="160" name="TextBox 9"/>
          <p:cNvSpPr txBox="1"/>
          <p:nvPr/>
        </p:nvSpPr>
        <p:spPr>
          <a:xfrm>
            <a:off x="3725758" y="679217"/>
            <a:ext cx="5658622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CBD5E1"/>
                </a:solidFill>
              </a:defRPr>
            </a:lvl1pPr>
          </a:lstStyle>
          <a:p>
            <a:pPr/>
            <a:r>
              <a:t>Сравнение средней оценки туристов до и после 2020 года</a:t>
            </a:r>
          </a:p>
        </p:txBody>
      </p:sp>
      <p:sp>
        <p:nvSpPr>
          <p:cNvPr id="161" name="TextBox 11"/>
          <p:cNvSpPr txBox="1"/>
          <p:nvPr/>
        </p:nvSpPr>
        <p:spPr>
          <a:xfrm>
            <a:off x="3725758" y="2923858"/>
            <a:ext cx="5815697" cy="579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94A3B8"/>
                </a:solidFill>
              </a:defRPr>
            </a:pPr>
            <a:r>
              <a:t>Видна четкая сезонность: пик в летние месяцы, спад зимой. </a:t>
            </a:r>
          </a:p>
          <a:p>
            <a:pPr>
              <a:defRPr sz="1600">
                <a:solidFill>
                  <a:srgbClr val="94A3B8"/>
                </a:solidFill>
              </a:defRPr>
            </a:pPr>
            <a:r>
              <a:t>После 2020 оценки немного ниже из-за COVID</a:t>
            </a:r>
            <a:r>
              <a:rPr sz="1800"/>
              <a:t>.</a:t>
            </a:r>
          </a:p>
        </p:txBody>
      </p:sp>
      <p:pic>
        <p:nvPicPr>
          <p:cNvPr id="162" name="Рисунок 14" descr="Рисунок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18" y="-3175"/>
            <a:ext cx="3469779" cy="5670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8323" y="0"/>
            <a:ext cx="7152302" cy="5670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928324" cy="567055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6"/>
          <p:cNvSpPr txBox="1"/>
          <p:nvPr/>
        </p:nvSpPr>
        <p:spPr>
          <a:xfrm>
            <a:off x="3676673" y="160337"/>
            <a:ext cx="547209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000">
                <a:solidFill>
                  <a:srgbClr val="38BDF8"/>
                </a:solidFill>
              </a:defRPr>
            </a:lvl1pPr>
          </a:lstStyle>
          <a:p>
            <a:pPr/>
            <a:r>
              <a:t>График 2: Распределение оценок (1-5★)</a:t>
            </a:r>
          </a:p>
        </p:txBody>
      </p:sp>
      <p:sp>
        <p:nvSpPr>
          <p:cNvPr id="167" name="TextBox 8"/>
          <p:cNvSpPr txBox="1"/>
          <p:nvPr/>
        </p:nvSpPr>
        <p:spPr>
          <a:xfrm>
            <a:off x="3075021" y="857701"/>
            <a:ext cx="676375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CBD5E1"/>
                </a:solidFill>
              </a:defRPr>
            </a:lvl1pPr>
          </a:lstStyle>
          <a:p>
            <a:pPr/>
            <a:r>
              <a:t>Сравнение количества отзывов по рейтингам до и после 2020</a:t>
            </a:r>
          </a:p>
        </p:txBody>
      </p:sp>
      <p:sp>
        <p:nvSpPr>
          <p:cNvPr id="168" name="TextBox 10"/>
          <p:cNvSpPr txBox="1"/>
          <p:nvPr/>
        </p:nvSpPr>
        <p:spPr>
          <a:xfrm>
            <a:off x="3189914" y="2951907"/>
            <a:ext cx="662911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94A3B8"/>
                </a:solidFill>
              </a:defRPr>
            </a:lvl1pPr>
          </a:lstStyle>
          <a:p>
            <a:pPr/>
            <a:r>
              <a:t>После 2020: рост 5★ на 34% и 1★ на 145%. Общее увеличение объема отзывов (+40%), но качество немного упало.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Рисунок 23" descr="Рисунок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Рисунок 24" descr="Рисунок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0000" y="1260000"/>
            <a:ext cx="5940000" cy="36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25" descr="Рисунок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Рисунок 26" descr="Рисунок 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5240" y="1335599"/>
            <a:ext cx="5414761" cy="352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Рисунок 27" descr="Рисунок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28" descr="Рисунок 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66" y="-2779"/>
            <a:ext cx="10079641" cy="5669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Рисунок 29" descr="Рисунок 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Рисунок 13" descr="Рисунок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51" y="-19100"/>
            <a:ext cx="10080002" cy="57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901"/>
            <a:ext cx="10079640" cy="567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63" y="-3175"/>
            <a:ext cx="10080626" cy="567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rcRect l="1318" t="24286" r="47777" b="0"/>
          <a:stretch>
            <a:fillRect/>
          </a:stretch>
        </p:blipFill>
        <p:spPr>
          <a:xfrm>
            <a:off x="2470943" y="682909"/>
            <a:ext cx="5129427" cy="4298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Прямоугольник 12"/>
          <p:cNvSpPr/>
          <p:nvPr/>
        </p:nvSpPr>
        <p:spPr>
          <a:xfrm>
            <a:off x="2603187" y="959953"/>
            <a:ext cx="3590283" cy="443175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Прямоугольник 13"/>
          <p:cNvSpPr/>
          <p:nvPr/>
        </p:nvSpPr>
        <p:spPr>
          <a:xfrm>
            <a:off x="4415158" y="1492885"/>
            <a:ext cx="948059" cy="611471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Прямая соединительная линия 15"/>
          <p:cNvSpPr/>
          <p:nvPr/>
        </p:nvSpPr>
        <p:spPr>
          <a:xfrm>
            <a:off x="2603187" y="4309013"/>
            <a:ext cx="3163937" cy="1"/>
          </a:xfrm>
          <a:prstGeom prst="line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0080626" cy="5670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rcRect l="2662" t="10223" r="30221" b="1959"/>
          <a:stretch>
            <a:fillRect/>
          </a:stretch>
        </p:blipFill>
        <p:spPr>
          <a:xfrm>
            <a:off x="1663104" y="346075"/>
            <a:ext cx="6744847" cy="497199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Прямоугольник 6"/>
          <p:cNvSpPr/>
          <p:nvPr/>
        </p:nvSpPr>
        <p:spPr>
          <a:xfrm>
            <a:off x="2961608" y="399169"/>
            <a:ext cx="1138793" cy="286101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Прямоугольник 7"/>
          <p:cNvSpPr/>
          <p:nvPr/>
        </p:nvSpPr>
        <p:spPr>
          <a:xfrm>
            <a:off x="3051365" y="1979765"/>
            <a:ext cx="959280" cy="218784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Прямоугольник 8"/>
          <p:cNvSpPr/>
          <p:nvPr/>
        </p:nvSpPr>
        <p:spPr>
          <a:xfrm>
            <a:off x="3087829" y="2299525"/>
            <a:ext cx="886352" cy="218784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Прямоугольник 9"/>
          <p:cNvSpPr/>
          <p:nvPr/>
        </p:nvSpPr>
        <p:spPr>
          <a:xfrm>
            <a:off x="2961608" y="3087330"/>
            <a:ext cx="1138793" cy="286101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Прямоугольник 10"/>
          <p:cNvSpPr/>
          <p:nvPr/>
        </p:nvSpPr>
        <p:spPr>
          <a:xfrm>
            <a:off x="3051365" y="4705848"/>
            <a:ext cx="959280" cy="172075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0080626" cy="5670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Рисунок 10" descr="Рисунок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5314" y="215736"/>
            <a:ext cx="4860472" cy="5232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Рисунок 15" descr="Рисунок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70" y="-2720"/>
            <a:ext cx="10079640" cy="566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